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050" r:id="rId5"/>
    <p:sldId id="2134" r:id="rId6"/>
    <p:sldId id="2131" r:id="rId7"/>
    <p:sldId id="2132" r:id="rId8"/>
    <p:sldId id="213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35570F-8A56-DA84-9785-45C238AF8EE0}" name="Mel Savic" initials="" userId="S::msavic@mav.vic.edu.au::7cbe5a96-f75c-44ad-a3b9-38917ee31748" providerId="AD"/>
  <p188:author id="{66580C29-C536-A3F4-639A-60343D07C88B}" name="Dianne Liddell" initials="DL" userId="S::dliddell@mav.vic.edu.au::f9deb618-04e0-485c-bda8-2a3a14f321e8" providerId="AD"/>
  <p188:author id="{60FAD871-25ED-1997-A2E7-1C8D8786DF5F}" name="Darinka Rob" initials="" userId="S::drob@mav.vic.edu.au::13ce9077-ffef-49f9-b5a2-7aa9d4106885" providerId="AD"/>
  <p188:author id="{01208877-E491-B254-DE7E-892313E5ECE5}" name="Renee Ladner" initials="" userId="S::rladner@mav.vic.edu.au::585cecc5-1b79-46bb-aac7-dc186d016cd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087"/>
    <a:srgbClr val="00B0F0"/>
    <a:srgbClr val="002060"/>
    <a:srgbClr val="000609"/>
    <a:srgbClr val="6BC7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7C050-A6B8-50C2-B72A-40F7017B08E0}" v="8" dt="2025-03-17T07:25:02.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28"/>
    <p:restoredTop sz="85501" autoAdjust="0"/>
  </p:normalViewPr>
  <p:slideViewPr>
    <p:cSldViewPr snapToGrid="0">
      <p:cViewPr varScale="1">
        <p:scale>
          <a:sx n="89" d="100"/>
          <a:sy n="89" d="100"/>
        </p:scale>
        <p:origin x="6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Anstey" userId="S::lanstey@mav.vic.edu.au::855cd49f-fb2c-4e77-9535-a8eb21fafce8" providerId="AD" clId="Web-{2D97C050-A6B8-50C2-B72A-40F7017B08E0}"/>
    <pc:docChg chg="modSld">
      <pc:chgData name="Leonie Anstey" userId="S::lanstey@mav.vic.edu.au::855cd49f-fb2c-4e77-9535-a8eb21fafce8" providerId="AD" clId="Web-{2D97C050-A6B8-50C2-B72A-40F7017B08E0}" dt="2025-03-17T07:25:02.913" v="4" actId="20577"/>
      <pc:docMkLst>
        <pc:docMk/>
      </pc:docMkLst>
      <pc:sldChg chg="modSp">
        <pc:chgData name="Leonie Anstey" userId="S::lanstey@mav.vic.edu.au::855cd49f-fb2c-4e77-9535-a8eb21fafce8" providerId="AD" clId="Web-{2D97C050-A6B8-50C2-B72A-40F7017B08E0}" dt="2025-03-17T07:25:02.913" v="4" actId="20577"/>
        <pc:sldMkLst>
          <pc:docMk/>
          <pc:sldMk cId="3298188228" sldId="2050"/>
        </pc:sldMkLst>
        <pc:spChg chg="mod">
          <ac:chgData name="Leonie Anstey" userId="S::lanstey@mav.vic.edu.au::855cd49f-fb2c-4e77-9535-a8eb21fafce8" providerId="AD" clId="Web-{2D97C050-A6B8-50C2-B72A-40F7017B08E0}" dt="2025-03-17T07:25:02.913" v="4" actId="20577"/>
          <ac:spMkLst>
            <pc:docMk/>
            <pc:sldMk cId="3298188228" sldId="2050"/>
            <ac:spMk id="8" creationId="{E26A361C-2B27-C224-E6B1-6137CD4728C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1F945-388A-4D25-9C93-909CDCA41F90}" type="datetimeFigureOut">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EA64A-8A5C-4464-B24B-95785ABAFFA8}" type="slidenum">
              <a:t>‹#›</a:t>
            </a:fld>
            <a:endParaRPr lang="en-US"/>
          </a:p>
        </p:txBody>
      </p:sp>
    </p:spTree>
    <p:extLst>
      <p:ext uri="{BB962C8B-B14F-4D97-AF65-F5344CB8AC3E}">
        <p14:creationId xmlns:p14="http://schemas.microsoft.com/office/powerpoint/2010/main" val="3900312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A5EA64A-8A5C-4464-B24B-95785ABAFFA8}" type="slidenum">
              <a:rPr lang="en-US"/>
              <a:t>1</a:t>
            </a:fld>
            <a:endParaRPr lang="en-US"/>
          </a:p>
        </p:txBody>
      </p:sp>
    </p:spTree>
    <p:extLst>
      <p:ext uri="{BB962C8B-B14F-4D97-AF65-F5344CB8AC3E}">
        <p14:creationId xmlns:p14="http://schemas.microsoft.com/office/powerpoint/2010/main" val="973605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8429105" y="465513"/>
            <a:ext cx="3075710" cy="87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133309" y="1026334"/>
            <a:ext cx="3268288" cy="2869882"/>
          </a:xfrm>
        </p:spPr>
        <p:txBody>
          <a:bodyPr anchor="t">
            <a:noAutofit/>
          </a:bodyPr>
          <a:lstStyle>
            <a:lvl1pPr algn="ctr">
              <a:defRPr sz="4400"/>
            </a:lvl1pPr>
          </a:lstStyle>
          <a:p>
            <a:r>
              <a:rPr lang="en-US"/>
              <a:t>Presentation title goes here</a:t>
            </a:r>
          </a:p>
        </p:txBody>
      </p:sp>
      <p:sp>
        <p:nvSpPr>
          <p:cNvPr id="3" name="Subtitle 2"/>
          <p:cNvSpPr>
            <a:spLocks noGrp="1"/>
          </p:cNvSpPr>
          <p:nvPr>
            <p:ph type="subTitle" idx="1" hasCustomPrompt="1"/>
          </p:nvPr>
        </p:nvSpPr>
        <p:spPr>
          <a:xfrm>
            <a:off x="8170024" y="4121900"/>
            <a:ext cx="319485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a:t>
            </a:r>
          </a:p>
          <a:p>
            <a:r>
              <a:rPr lang="en-US"/>
              <a:t>Job title</a:t>
            </a:r>
          </a:p>
        </p:txBody>
      </p:sp>
      <p:pic>
        <p:nvPicPr>
          <p:cNvPr id="7" name="Picture 6"/>
          <p:cNvPicPr>
            <a:picLocks noChangeAspect="1"/>
          </p:cNvPicPr>
          <p:nvPr userDrawn="1"/>
        </p:nvPicPr>
        <p:blipFill>
          <a:blip r:embed="rId2"/>
          <a:stretch>
            <a:fillRect/>
          </a:stretch>
        </p:blipFill>
        <p:spPr>
          <a:xfrm>
            <a:off x="-74814" y="-19247"/>
            <a:ext cx="7606146" cy="6945563"/>
          </a:xfrm>
          <a:prstGeom prst="rect">
            <a:avLst/>
          </a:prstGeom>
        </p:spPr>
      </p:pic>
    </p:spTree>
    <p:extLst>
      <p:ext uri="{BB962C8B-B14F-4D97-AF65-F5344CB8AC3E}">
        <p14:creationId xmlns:p14="http://schemas.microsoft.com/office/powerpoint/2010/main" val="398718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8429105" y="465513"/>
            <a:ext cx="3075710" cy="87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133309" y="1026334"/>
            <a:ext cx="3268288" cy="2869882"/>
          </a:xfrm>
        </p:spPr>
        <p:txBody>
          <a:bodyPr anchor="t">
            <a:noAutofit/>
          </a:bodyPr>
          <a:lstStyle>
            <a:lvl1pPr algn="ctr">
              <a:defRPr sz="4400"/>
            </a:lvl1pPr>
          </a:lstStyle>
          <a:p>
            <a:r>
              <a:rPr lang="en-US"/>
              <a:t>Presentation title goes here</a:t>
            </a:r>
          </a:p>
        </p:txBody>
      </p:sp>
      <p:sp>
        <p:nvSpPr>
          <p:cNvPr id="3" name="Subtitle 2"/>
          <p:cNvSpPr>
            <a:spLocks noGrp="1"/>
          </p:cNvSpPr>
          <p:nvPr>
            <p:ph type="subTitle" idx="1" hasCustomPrompt="1"/>
          </p:nvPr>
        </p:nvSpPr>
        <p:spPr>
          <a:xfrm>
            <a:off x="8170024" y="4121900"/>
            <a:ext cx="3194859" cy="22373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a:t>
            </a:r>
          </a:p>
          <a:p>
            <a:r>
              <a:rPr lang="en-US"/>
              <a:t>Job title</a:t>
            </a:r>
          </a:p>
          <a:p>
            <a:endParaRPr lang="en-US"/>
          </a:p>
          <a:p>
            <a:r>
              <a:rPr lang="en-US"/>
              <a:t>Date</a:t>
            </a:r>
          </a:p>
        </p:txBody>
      </p:sp>
      <p:pic>
        <p:nvPicPr>
          <p:cNvPr id="7" name="Picture 6"/>
          <p:cNvPicPr>
            <a:picLocks noChangeAspect="1"/>
          </p:cNvPicPr>
          <p:nvPr userDrawn="1"/>
        </p:nvPicPr>
        <p:blipFill>
          <a:blip r:embed="rId2"/>
          <a:stretch>
            <a:fillRect/>
          </a:stretch>
        </p:blipFill>
        <p:spPr>
          <a:xfrm>
            <a:off x="-74814" y="-19247"/>
            <a:ext cx="7606146" cy="6945563"/>
          </a:xfrm>
          <a:prstGeom prst="rect">
            <a:avLst/>
          </a:prstGeom>
        </p:spPr>
      </p:pic>
    </p:spTree>
    <p:extLst>
      <p:ext uri="{BB962C8B-B14F-4D97-AF65-F5344CB8AC3E}">
        <p14:creationId xmlns:p14="http://schemas.microsoft.com/office/powerpoint/2010/main" val="398718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743122" cy="1039726"/>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31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48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15496"/>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030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885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340821"/>
            <a:ext cx="3932237" cy="1109749"/>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241378" y="1450570"/>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7" y="2020367"/>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04070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274319"/>
            <a:ext cx="3932237" cy="1176251"/>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450321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C8E60A-B127-B2E0-BCC7-61FA643AD05C}"/>
              </a:ext>
            </a:extLst>
          </p:cNvPr>
          <p:cNvSpPr>
            <a:spLocks noGrp="1"/>
          </p:cNvSpPr>
          <p:nvPr>
            <p:ph type="dt" sz="half" idx="10"/>
          </p:nvPr>
        </p:nvSpPr>
        <p:spPr/>
        <p:txBody>
          <a:bodyPr/>
          <a:lstStyle/>
          <a:p>
            <a:fld id="{60CD6C5C-49AC-438B-B0EC-3BD9FBC649E0}" type="datetimeFigureOut">
              <a:rPr lang="en-AU" smtClean="0"/>
              <a:t>17/03/2025</a:t>
            </a:fld>
            <a:endParaRPr lang="en-AU"/>
          </a:p>
        </p:txBody>
      </p:sp>
      <p:sp>
        <p:nvSpPr>
          <p:cNvPr id="3" name="Footer Placeholder 2">
            <a:extLst>
              <a:ext uri="{FF2B5EF4-FFF2-40B4-BE49-F238E27FC236}">
                <a16:creationId xmlns:a16="http://schemas.microsoft.com/office/drawing/2014/main" id="{1B798B23-F9E8-F705-CD50-CCDEBD63E51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4C29753-3130-4363-433C-48CB222E7CF1}"/>
              </a:ext>
            </a:extLst>
          </p:cNvPr>
          <p:cNvSpPr>
            <a:spLocks noGrp="1"/>
          </p:cNvSpPr>
          <p:nvPr>
            <p:ph type="sldNum" sz="quarter" idx="12"/>
          </p:nvPr>
        </p:nvSpPr>
        <p:spPr/>
        <p:txBody>
          <a:bodyPr/>
          <a:lstStyle/>
          <a:p>
            <a:fld id="{4E69324D-8824-4091-94BC-5BA8ED6506F1}" type="slidenum">
              <a:rPr lang="en-AU" smtClean="0"/>
              <a:t>‹#›</a:t>
            </a:fld>
            <a:endParaRPr lang="en-AU"/>
          </a:p>
        </p:txBody>
      </p:sp>
    </p:spTree>
    <p:extLst>
      <p:ext uri="{BB962C8B-B14F-4D97-AF65-F5344CB8AC3E}">
        <p14:creationId xmlns:p14="http://schemas.microsoft.com/office/powerpoint/2010/main" val="3283716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039726"/>
          </a:xfrm>
          <a:prstGeom prst="rect">
            <a:avLst/>
          </a:prstGeom>
        </p:spPr>
        <p:txBody>
          <a:bodyPr vert="horz" lIns="91440" tIns="45720" rIns="91440" bIns="45720" rtlCol="0" anchor="ctr">
            <a:normAutofit/>
          </a:bodyPr>
          <a:lstStyle/>
          <a:p>
            <a:r>
              <a:rPr lang="en-US" dirty="0"/>
              <a:t>Slide title goes here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Level 1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11"/>
          <a:stretch>
            <a:fillRect/>
          </a:stretch>
        </p:blipFill>
        <p:spPr>
          <a:xfrm rot="5400000">
            <a:off x="8646395" y="3312395"/>
            <a:ext cx="6858000" cy="233210"/>
          </a:xfrm>
          <a:prstGeom prst="rect">
            <a:avLst/>
          </a:prstGeom>
        </p:spPr>
      </p:pic>
      <p:pic>
        <p:nvPicPr>
          <p:cNvPr id="9" name="Picture 8"/>
          <p:cNvPicPr>
            <a:picLocks noChangeAspect="1"/>
          </p:cNvPicPr>
          <p:nvPr userDrawn="1"/>
        </p:nvPicPr>
        <p:blipFill>
          <a:blip r:embed="rId11"/>
          <a:stretch>
            <a:fillRect/>
          </a:stretch>
        </p:blipFill>
        <p:spPr>
          <a:xfrm>
            <a:off x="838200" y="1510183"/>
            <a:ext cx="2246105" cy="78613"/>
          </a:xfrm>
          <a:prstGeom prst="rect">
            <a:avLst/>
          </a:prstGeom>
        </p:spPr>
      </p:pic>
    </p:spTree>
    <p:extLst>
      <p:ext uri="{BB962C8B-B14F-4D97-AF65-F5344CB8AC3E}">
        <p14:creationId xmlns:p14="http://schemas.microsoft.com/office/powerpoint/2010/main" val="2346386944"/>
      </p:ext>
    </p:extLst>
  </p:cSld>
  <p:clrMap bg1="lt1" tx1="dk1" bg2="lt2" tx2="dk2" accent1="accent1" accent2="accent2" accent3="accent3" accent4="accent4" accent5="accent5" accent6="accent6" hlink="hlink" folHlink="folHlink"/>
  <p:sldLayoutIdLst>
    <p:sldLayoutId id="2147483659" r:id="rId1"/>
    <p:sldLayoutId id="2147483649" r:id="rId2"/>
    <p:sldLayoutId id="2147483650" r:id="rId3"/>
    <p:sldLayoutId id="2147483652" r:id="rId4"/>
    <p:sldLayoutId id="2147483653" r:id="rId5"/>
    <p:sldLayoutId id="2147483654" r:id="rId6"/>
    <p:sldLayoutId id="2147483656" r:id="rId7"/>
    <p:sldLayoutId id="2147483657" r:id="rId8"/>
    <p:sldLayoutId id="2147483660" r:id="rId9"/>
  </p:sldLayoutIdLst>
  <p:txStyles>
    <p:titleStyle>
      <a:lvl1pPr algn="l" defTabSz="914400" rtl="0" eaLnBrk="1" latinLnBrk="0" hangingPunct="1">
        <a:lnSpc>
          <a:spcPct val="90000"/>
        </a:lnSpc>
        <a:spcBef>
          <a:spcPct val="0"/>
        </a:spcBef>
        <a:buNone/>
        <a:defRPr sz="4400" b="1" kern="1200">
          <a:solidFill>
            <a:srgbClr val="00B0F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B0F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6A361C-2B27-C224-E6B1-6137CD4728C4}"/>
              </a:ext>
            </a:extLst>
          </p:cNvPr>
          <p:cNvSpPr txBox="1"/>
          <p:nvPr/>
        </p:nvSpPr>
        <p:spPr>
          <a:xfrm>
            <a:off x="535282" y="1890806"/>
            <a:ext cx="9868152" cy="4031873"/>
          </a:xfrm>
          <a:prstGeom prst="rect">
            <a:avLst/>
          </a:prstGeom>
          <a:noFill/>
        </p:spPr>
        <p:txBody>
          <a:bodyPr wrap="square" lIns="91440" tIns="45720" rIns="91440" bIns="45720" rtlCol="0" anchor="t">
            <a:spAutoFit/>
          </a:bodyPr>
          <a:lstStyle/>
          <a:p>
            <a:br>
              <a:rPr lang="en-AU" sz="3600" b="1" dirty="0">
                <a:latin typeface="Arial" panose="020B0604020202020204" pitchFamily="34" charset="0"/>
                <a:ea typeface="Calibri Light"/>
                <a:cs typeface="Arial" panose="020B0604020202020204" pitchFamily="34" charset="0"/>
              </a:rPr>
            </a:br>
            <a:r>
              <a:rPr lang="en-GB" sz="4400" b="1" dirty="0">
                <a:solidFill>
                  <a:srgbClr val="00B0F0"/>
                </a:solidFill>
                <a:latin typeface="Arial"/>
                <a:cs typeface="Arial"/>
              </a:rPr>
              <a:t>Mathematical Modelling </a:t>
            </a:r>
          </a:p>
          <a:p>
            <a:r>
              <a:rPr lang="en-GB" sz="4400" b="1">
                <a:solidFill>
                  <a:srgbClr val="00B0F0"/>
                </a:solidFill>
                <a:latin typeface="Arial"/>
                <a:cs typeface="Arial"/>
              </a:rPr>
              <a:t>Lesson 4</a:t>
            </a:r>
          </a:p>
          <a:p>
            <a:r>
              <a:rPr lang="en-GB" sz="4400" b="1">
                <a:solidFill>
                  <a:srgbClr val="00B0F0"/>
                </a:solidFill>
                <a:latin typeface="Arial"/>
                <a:cs typeface="Arial"/>
              </a:rPr>
              <a:t>Coffee and a cruise</a:t>
            </a:r>
            <a:endParaRPr lang="en-GB"/>
          </a:p>
          <a:p>
            <a:endParaRPr lang="en-GB" sz="4400" b="1" dirty="0">
              <a:solidFill>
                <a:srgbClr val="00B0F0"/>
              </a:solidFill>
              <a:latin typeface="Arial"/>
              <a:cs typeface="Arial"/>
            </a:endParaRPr>
          </a:p>
          <a:p>
            <a:r>
              <a:rPr lang="en-GB" sz="4400" b="1" dirty="0">
                <a:solidFill>
                  <a:srgbClr val="00B0F0"/>
                </a:solidFill>
                <a:latin typeface="Arial"/>
                <a:cs typeface="Arial"/>
              </a:rPr>
              <a:t>Level 10</a:t>
            </a:r>
          </a:p>
        </p:txBody>
      </p:sp>
      <p:pic>
        <p:nvPicPr>
          <p:cNvPr id="2" name="Picture 1" descr="A close-up of a logo&#10;&#10;Description automatically generated">
            <a:extLst>
              <a:ext uri="{FF2B5EF4-FFF2-40B4-BE49-F238E27FC236}">
                <a16:creationId xmlns:a16="http://schemas.microsoft.com/office/drawing/2014/main" id="{F16A6C92-8BAB-1617-CB38-3EA5B9725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57" y="376518"/>
            <a:ext cx="4667247" cy="1317811"/>
          </a:xfrm>
          <a:prstGeom prst="rect">
            <a:avLst/>
          </a:prstGeom>
        </p:spPr>
      </p:pic>
      <p:pic>
        <p:nvPicPr>
          <p:cNvPr id="3" name="Picture 2" descr="A blue and black hexagon pattern&#10;&#10;Description automatically generated">
            <a:extLst>
              <a:ext uri="{FF2B5EF4-FFF2-40B4-BE49-F238E27FC236}">
                <a16:creationId xmlns:a16="http://schemas.microsoft.com/office/drawing/2014/main" id="{84C75604-DF41-67F8-8571-EEF36F5193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00000" flipH="1" flipV="1">
            <a:off x="8438178" y="323521"/>
            <a:ext cx="7173922" cy="10152004"/>
          </a:xfrm>
          <a:prstGeom prst="rect">
            <a:avLst/>
          </a:prstGeom>
        </p:spPr>
      </p:pic>
    </p:spTree>
    <p:extLst>
      <p:ext uri="{BB962C8B-B14F-4D97-AF65-F5344CB8AC3E}">
        <p14:creationId xmlns:p14="http://schemas.microsoft.com/office/powerpoint/2010/main" val="329818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5D65-605A-03C3-2B32-95B6134AF3E3}"/>
              </a:ext>
            </a:extLst>
          </p:cNvPr>
          <p:cNvSpPr>
            <a:spLocks noGrp="1"/>
          </p:cNvSpPr>
          <p:nvPr>
            <p:ph type="title"/>
          </p:nvPr>
        </p:nvSpPr>
        <p:spPr/>
        <p:txBody>
          <a:bodyPr/>
          <a:lstStyle/>
          <a:p>
            <a:r>
              <a:rPr lang="en-GB" dirty="0"/>
              <a:t>Mathematical Modelling Cycle</a:t>
            </a:r>
            <a:endParaRPr lang="en-AU" dirty="0"/>
          </a:p>
        </p:txBody>
      </p:sp>
      <p:pic>
        <p:nvPicPr>
          <p:cNvPr id="4" name="Picture 3">
            <a:extLst>
              <a:ext uri="{FF2B5EF4-FFF2-40B4-BE49-F238E27FC236}">
                <a16:creationId xmlns:a16="http://schemas.microsoft.com/office/drawing/2014/main" id="{6C0BC7F8-F36F-02A6-1D76-CE2949ED8A98}"/>
              </a:ext>
            </a:extLst>
          </p:cNvPr>
          <p:cNvPicPr>
            <a:picLocks noChangeAspect="1"/>
          </p:cNvPicPr>
          <p:nvPr/>
        </p:nvPicPr>
        <p:blipFill>
          <a:blip r:embed="rId2"/>
          <a:stretch>
            <a:fillRect/>
          </a:stretch>
        </p:blipFill>
        <p:spPr>
          <a:xfrm>
            <a:off x="1175640" y="1755490"/>
            <a:ext cx="8831387" cy="4891570"/>
          </a:xfrm>
          <a:prstGeom prst="rect">
            <a:avLst/>
          </a:prstGeom>
        </p:spPr>
      </p:pic>
    </p:spTree>
    <p:extLst>
      <p:ext uri="{BB962C8B-B14F-4D97-AF65-F5344CB8AC3E}">
        <p14:creationId xmlns:p14="http://schemas.microsoft.com/office/powerpoint/2010/main" val="67865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FE867-1FFB-890C-A94C-46E3FFEEDD09}"/>
              </a:ext>
            </a:extLst>
          </p:cNvPr>
          <p:cNvSpPr>
            <a:spLocks noGrp="1"/>
          </p:cNvSpPr>
          <p:nvPr>
            <p:ph type="title"/>
          </p:nvPr>
        </p:nvSpPr>
        <p:spPr>
          <a:xfrm>
            <a:off x="221673" y="365126"/>
            <a:ext cx="11711709" cy="1039726"/>
          </a:xfrm>
        </p:spPr>
        <p:txBody>
          <a:bodyPr>
            <a:normAutofit fontScale="90000"/>
          </a:bodyPr>
          <a:lstStyle/>
          <a:p>
            <a:r>
              <a:rPr lang="en-US" dirty="0"/>
              <a:t>Coffee and a Cruise: Focus on Communication</a:t>
            </a:r>
            <a:endParaRPr lang="en-AU" dirty="0"/>
          </a:p>
        </p:txBody>
      </p:sp>
      <p:sp>
        <p:nvSpPr>
          <p:cNvPr id="4" name="TextBox 3">
            <a:extLst>
              <a:ext uri="{FF2B5EF4-FFF2-40B4-BE49-F238E27FC236}">
                <a16:creationId xmlns:a16="http://schemas.microsoft.com/office/drawing/2014/main" id="{F84AA700-1C9A-44C2-411D-2FE416B2EC00}"/>
              </a:ext>
            </a:extLst>
          </p:cNvPr>
          <p:cNvSpPr txBox="1"/>
          <p:nvPr/>
        </p:nvSpPr>
        <p:spPr>
          <a:xfrm>
            <a:off x="327891" y="1795361"/>
            <a:ext cx="11536218" cy="5026441"/>
          </a:xfrm>
          <a:prstGeom prst="rect">
            <a:avLst/>
          </a:prstGeom>
          <a:noFill/>
        </p:spPr>
        <p:txBody>
          <a:bodyPr wrap="square">
            <a:spAutoFit/>
          </a:bodyPr>
          <a:lstStyle/>
          <a:p>
            <a:pPr marL="0" indent="0">
              <a:lnSpc>
                <a:spcPct val="114999"/>
              </a:lnSpc>
              <a:buNone/>
            </a:pPr>
            <a:r>
              <a:rPr lang="en-US" sz="1400" dirty="0">
                <a:solidFill>
                  <a:srgbClr val="1F1646"/>
                </a:solidFill>
                <a:latin typeface="Arial" panose="020B0604020202020204" pitchFamily="34" charset="0"/>
                <a:cs typeface="Arial" panose="020B0604020202020204" pitchFamily="34" charset="0"/>
              </a:rPr>
              <a:t>In this lesson you are given two real-world problems to solve. As you solve these (individually or in pairs), focus on clearly communicating your solution to the real-world problem. Do this as you go through the process rather than once you think you have a solution. Think about the real-world situation at all times, not just the beginning and end. </a:t>
            </a:r>
          </a:p>
          <a:p>
            <a:pPr marL="0" indent="0">
              <a:lnSpc>
                <a:spcPct val="114999"/>
              </a:lnSpc>
              <a:buNone/>
            </a:pPr>
            <a:r>
              <a:rPr lang="en-US" sz="1400" dirty="0">
                <a:solidFill>
                  <a:srgbClr val="1F1646"/>
                </a:solidFill>
                <a:latin typeface="Arial" panose="020B0604020202020204" pitchFamily="34" charset="0"/>
                <a:cs typeface="Arial" panose="020B0604020202020204" pitchFamily="34" charset="0"/>
              </a:rPr>
              <a:t>Use these questions to help your </a:t>
            </a:r>
            <a:r>
              <a:rPr lang="en-US" sz="1400" i="1" dirty="0">
                <a:solidFill>
                  <a:srgbClr val="1F1646"/>
                </a:solidFill>
                <a:latin typeface="Arial" panose="020B0604020202020204" pitchFamily="34" charset="0"/>
                <a:cs typeface="Arial" panose="020B0604020202020204" pitchFamily="34" charset="0"/>
              </a:rPr>
              <a:t>communication</a:t>
            </a:r>
            <a:r>
              <a:rPr lang="en-US" sz="1400" dirty="0">
                <a:solidFill>
                  <a:srgbClr val="1F1646"/>
                </a:solidFill>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marL="285750" indent="-285750">
              <a:lnSpc>
                <a:spcPct val="114999"/>
              </a:lnSpc>
              <a:buFont typeface="Arial" panose="020B0604020202020204" pitchFamily="34" charset="0"/>
              <a:buChar char="•"/>
            </a:pPr>
            <a:r>
              <a:rPr lang="en-US" sz="1400" dirty="0">
                <a:solidFill>
                  <a:srgbClr val="1F1646"/>
                </a:solidFill>
                <a:latin typeface="Arial" panose="020B0604020202020204" pitchFamily="34" charset="0"/>
                <a:cs typeface="Arial" panose="020B0604020202020204" pitchFamily="34" charset="0"/>
              </a:rPr>
              <a:t>Have you specified – in your words what the real-world problem is?</a:t>
            </a:r>
            <a:endParaRPr lang="en-US" sz="1400" dirty="0">
              <a:latin typeface="Arial" panose="020B0604020202020204" pitchFamily="34" charset="0"/>
              <a:cs typeface="Arial" panose="020B0604020202020204" pitchFamily="34" charset="0"/>
            </a:endParaRPr>
          </a:p>
          <a:p>
            <a:pPr marL="285750" indent="-285750">
              <a:lnSpc>
                <a:spcPct val="114999"/>
              </a:lnSpc>
              <a:buFont typeface="Arial" panose="020B0604020202020204" pitchFamily="34" charset="0"/>
              <a:buChar char="•"/>
            </a:pPr>
            <a:r>
              <a:rPr lang="en-US" sz="1400" dirty="0">
                <a:solidFill>
                  <a:srgbClr val="1F1646"/>
                </a:solidFill>
                <a:latin typeface="Arial" panose="020B0604020202020204" pitchFamily="34" charset="0"/>
                <a:cs typeface="Arial" panose="020B0604020202020204" pitchFamily="34" charset="0"/>
              </a:rPr>
              <a:t>Are you making any </a:t>
            </a:r>
            <a:r>
              <a:rPr lang="en-US" sz="1400" i="1" dirty="0">
                <a:solidFill>
                  <a:srgbClr val="1F1646"/>
                </a:solidFill>
                <a:latin typeface="Arial" panose="020B0604020202020204" pitchFamily="34" charset="0"/>
                <a:cs typeface="Arial" panose="020B0604020202020204" pitchFamily="34" charset="0"/>
              </a:rPr>
              <a:t>assumptions</a:t>
            </a:r>
            <a:r>
              <a:rPr lang="en-US" sz="1400" dirty="0">
                <a:solidFill>
                  <a:srgbClr val="1F1646"/>
                </a:solidFill>
                <a:latin typeface="Arial" panose="020B0604020202020204" pitchFamily="34" charset="0"/>
                <a:cs typeface="Arial" panose="020B0604020202020204" pitchFamily="34" charset="0"/>
              </a:rPr>
              <a:t>? Are these clearly communicated?</a:t>
            </a:r>
            <a:endParaRPr lang="en-US" sz="1400" dirty="0">
              <a:latin typeface="Arial" panose="020B0604020202020204" pitchFamily="34" charset="0"/>
              <a:cs typeface="Arial" panose="020B0604020202020204" pitchFamily="34" charset="0"/>
            </a:endParaRPr>
          </a:p>
          <a:p>
            <a:pPr marL="285750" indent="-285750">
              <a:lnSpc>
                <a:spcPct val="114999"/>
              </a:lnSpc>
              <a:buFont typeface="Arial" panose="020B0604020202020204" pitchFamily="34" charset="0"/>
              <a:buChar char="•"/>
            </a:pPr>
            <a:r>
              <a:rPr lang="en-US" sz="1400" dirty="0">
                <a:solidFill>
                  <a:srgbClr val="1F1646"/>
                </a:solidFill>
                <a:latin typeface="Arial" panose="020B0604020202020204" pitchFamily="34" charset="0"/>
                <a:cs typeface="Arial" panose="020B0604020202020204" pitchFamily="34" charset="0"/>
              </a:rPr>
              <a:t>Have you </a:t>
            </a:r>
            <a:r>
              <a:rPr lang="en-US" sz="1400" i="1" dirty="0">
                <a:solidFill>
                  <a:srgbClr val="1F1646"/>
                </a:solidFill>
                <a:latin typeface="Arial" panose="020B0604020202020204" pitchFamily="34" charset="0"/>
                <a:cs typeface="Arial" panose="020B0604020202020204" pitchFamily="34" charset="0"/>
              </a:rPr>
              <a:t>formulated</a:t>
            </a:r>
            <a:r>
              <a:rPr lang="en-US" sz="1400" dirty="0">
                <a:solidFill>
                  <a:srgbClr val="1F1646"/>
                </a:solidFill>
                <a:latin typeface="Arial" panose="020B0604020202020204" pitchFamily="34" charset="0"/>
                <a:cs typeface="Arial" panose="020B0604020202020204" pitchFamily="34" charset="0"/>
              </a:rPr>
              <a:t> a mathematical problem to be solved?</a:t>
            </a:r>
            <a:endParaRPr lang="en-US" sz="1400" dirty="0">
              <a:latin typeface="Arial" panose="020B0604020202020204" pitchFamily="34" charset="0"/>
              <a:cs typeface="Arial" panose="020B0604020202020204" pitchFamily="34" charset="0"/>
            </a:endParaRPr>
          </a:p>
          <a:p>
            <a:pPr marL="285750" indent="-285750">
              <a:lnSpc>
                <a:spcPct val="114999"/>
              </a:lnSpc>
              <a:buFont typeface="Arial" panose="020B0604020202020204" pitchFamily="34" charset="0"/>
              <a:buChar char="•"/>
            </a:pPr>
            <a:r>
              <a:rPr lang="en-US" sz="1400" dirty="0">
                <a:solidFill>
                  <a:srgbClr val="1F1646"/>
                </a:solidFill>
                <a:latin typeface="Arial" panose="020B0604020202020204" pitchFamily="34" charset="0"/>
                <a:cs typeface="Arial" panose="020B0604020202020204" pitchFamily="34" charset="0"/>
              </a:rPr>
              <a:t>Are the methods you used clearly communicated?</a:t>
            </a:r>
            <a:endParaRPr lang="en-US" sz="1400" dirty="0">
              <a:latin typeface="Arial" panose="020B0604020202020204" pitchFamily="34" charset="0"/>
              <a:cs typeface="Arial" panose="020B0604020202020204" pitchFamily="34" charset="0"/>
            </a:endParaRPr>
          </a:p>
          <a:p>
            <a:pPr marL="285750" indent="-285750">
              <a:lnSpc>
                <a:spcPct val="114999"/>
              </a:lnSpc>
              <a:buFont typeface="Arial" panose="020B0604020202020204" pitchFamily="34" charset="0"/>
              <a:buChar char="•"/>
            </a:pPr>
            <a:r>
              <a:rPr lang="en-US" sz="1400" dirty="0">
                <a:solidFill>
                  <a:srgbClr val="1F1646"/>
                </a:solidFill>
                <a:latin typeface="Arial" panose="020B0604020202020204" pitchFamily="34" charset="0"/>
                <a:cs typeface="Arial" panose="020B0604020202020204" pitchFamily="34" charset="0"/>
              </a:rPr>
              <a:t>At stages where you made a choice (e.g., to use a spreadsheet, to select a linear model), have you explained why these are sensible decisions?</a:t>
            </a:r>
            <a:endParaRPr lang="en-US" sz="1400" dirty="0">
              <a:latin typeface="Arial" panose="020B0604020202020204" pitchFamily="34" charset="0"/>
              <a:cs typeface="Arial" panose="020B0604020202020204" pitchFamily="34" charset="0"/>
            </a:endParaRPr>
          </a:p>
          <a:p>
            <a:pPr marL="285750" indent="-285750">
              <a:lnSpc>
                <a:spcPct val="114999"/>
              </a:lnSpc>
              <a:buFont typeface="Arial" panose="020B0604020202020204" pitchFamily="34" charset="0"/>
              <a:buChar char="•"/>
            </a:pPr>
            <a:r>
              <a:rPr lang="en-US" sz="1400" dirty="0">
                <a:solidFill>
                  <a:srgbClr val="1F1646"/>
                </a:solidFill>
                <a:latin typeface="Arial" panose="020B0604020202020204" pitchFamily="34" charset="0"/>
                <a:cs typeface="Arial" panose="020B0604020202020204" pitchFamily="34" charset="0"/>
              </a:rPr>
              <a:t>As you solve the problem by applying your mathematical model(s), are your mathematical outputs clear? Are interim results checked? Are they reasonable?</a:t>
            </a:r>
            <a:endParaRPr lang="en-US" sz="1400" dirty="0">
              <a:latin typeface="Arial" panose="020B0604020202020204" pitchFamily="34" charset="0"/>
              <a:cs typeface="Arial" panose="020B0604020202020204" pitchFamily="34" charset="0"/>
            </a:endParaRPr>
          </a:p>
          <a:p>
            <a:pPr marL="285750" indent="-285750">
              <a:lnSpc>
                <a:spcPct val="114999"/>
              </a:lnSpc>
              <a:buFont typeface="Arial" panose="020B0604020202020204" pitchFamily="34" charset="0"/>
              <a:buChar char="•"/>
            </a:pPr>
            <a:r>
              <a:rPr lang="en-US" sz="1400" dirty="0">
                <a:solidFill>
                  <a:srgbClr val="1F1646"/>
                </a:solidFill>
                <a:latin typeface="Arial" panose="020B0604020202020204" pitchFamily="34" charset="0"/>
                <a:cs typeface="Arial" panose="020B0604020202020204" pitchFamily="34" charset="0"/>
              </a:rPr>
              <a:t>Are your mathematical results clearly </a:t>
            </a:r>
            <a:r>
              <a:rPr lang="en-US" sz="1400" i="1" dirty="0">
                <a:solidFill>
                  <a:srgbClr val="1F1646"/>
                </a:solidFill>
                <a:latin typeface="Arial" panose="020B0604020202020204" pitchFamily="34" charset="0"/>
                <a:cs typeface="Arial" panose="020B0604020202020204" pitchFamily="34" charset="0"/>
              </a:rPr>
              <a:t>interpreted</a:t>
            </a:r>
            <a:r>
              <a:rPr lang="en-US" sz="1400" dirty="0">
                <a:solidFill>
                  <a:srgbClr val="1F1646"/>
                </a:solidFill>
                <a:latin typeface="Arial" panose="020B0604020202020204" pitchFamily="34" charset="0"/>
                <a:cs typeface="Arial" panose="020B0604020202020204" pitchFamily="34" charset="0"/>
              </a:rPr>
              <a:t> in terms of the real-world context?</a:t>
            </a:r>
            <a:endParaRPr lang="en-US" sz="1400" dirty="0">
              <a:latin typeface="Arial" panose="020B0604020202020204" pitchFamily="34" charset="0"/>
              <a:cs typeface="Arial" panose="020B0604020202020204" pitchFamily="34" charset="0"/>
            </a:endParaRPr>
          </a:p>
          <a:p>
            <a:pPr marL="285750" indent="-285750">
              <a:lnSpc>
                <a:spcPct val="114999"/>
              </a:lnSpc>
              <a:buFont typeface="Arial" panose="020B0604020202020204" pitchFamily="34" charset="0"/>
              <a:buChar char="•"/>
            </a:pPr>
            <a:r>
              <a:rPr lang="en-US" sz="1400" dirty="0">
                <a:solidFill>
                  <a:srgbClr val="1F1646"/>
                </a:solidFill>
                <a:latin typeface="Arial" panose="020B0604020202020204" pitchFamily="34" charset="0"/>
                <a:cs typeface="Arial" panose="020B0604020202020204" pitchFamily="34" charset="0"/>
              </a:rPr>
              <a:t>Do your models need revising or modifying? (This may occur during your solving, or it might be something to discuss as you reflect on your solution as a consideration for the future.)</a:t>
            </a:r>
            <a:endParaRPr lang="en-US" sz="1400" dirty="0">
              <a:latin typeface="Arial" panose="020B0604020202020204" pitchFamily="34" charset="0"/>
              <a:cs typeface="Arial" panose="020B0604020202020204" pitchFamily="34" charset="0"/>
            </a:endParaRPr>
          </a:p>
          <a:p>
            <a:pPr marL="285750" indent="-285750">
              <a:lnSpc>
                <a:spcPct val="114999"/>
              </a:lnSpc>
              <a:buFont typeface="Arial" panose="020B0604020202020204" pitchFamily="34" charset="0"/>
              <a:buChar char="•"/>
            </a:pPr>
            <a:r>
              <a:rPr lang="en-US" sz="1400" dirty="0">
                <a:solidFill>
                  <a:srgbClr val="1F1646"/>
                </a:solidFill>
                <a:latin typeface="Arial" panose="020B0604020202020204" pitchFamily="34" charset="0"/>
                <a:cs typeface="Arial" panose="020B0604020202020204" pitchFamily="34" charset="0"/>
              </a:rPr>
              <a:t>Is your solution reasonable?</a:t>
            </a:r>
            <a:endParaRPr lang="en-US" sz="1400" dirty="0">
              <a:solidFill>
                <a:srgbClr val="000000"/>
              </a:solidFill>
              <a:latin typeface="Arial" panose="020B0604020202020204" pitchFamily="34" charset="0"/>
              <a:cs typeface="Arial" panose="020B0604020202020204" pitchFamily="34" charset="0"/>
            </a:endParaRPr>
          </a:p>
          <a:p>
            <a:pPr marL="285750" indent="-285750">
              <a:lnSpc>
                <a:spcPct val="114999"/>
              </a:lnSpc>
              <a:buFont typeface="Arial" panose="020B0604020202020204" pitchFamily="34" charset="0"/>
              <a:buChar char="•"/>
            </a:pPr>
            <a:r>
              <a:rPr lang="en-US" sz="1400" dirty="0">
                <a:solidFill>
                  <a:srgbClr val="1F1646"/>
                </a:solidFill>
                <a:latin typeface="Arial" panose="020B0604020202020204" pitchFamily="34" charset="0"/>
                <a:cs typeface="Arial" panose="020B0604020202020204" pitchFamily="34" charset="0"/>
              </a:rPr>
              <a:t>Think about the audience reading your solution. If a student is away today, or another </a:t>
            </a:r>
            <a:r>
              <a:rPr lang="en-US" sz="1400" dirty="0" err="1">
                <a:solidFill>
                  <a:srgbClr val="1F1646"/>
                </a:solidFill>
                <a:latin typeface="Arial" panose="020B0604020202020204" pitchFamily="34" charset="0"/>
                <a:cs typeface="Arial" panose="020B0604020202020204" pitchFamily="34" charset="0"/>
              </a:rPr>
              <a:t>maths</a:t>
            </a:r>
            <a:r>
              <a:rPr lang="en-US" sz="1400" dirty="0">
                <a:solidFill>
                  <a:srgbClr val="1F1646"/>
                </a:solidFill>
                <a:latin typeface="Arial" panose="020B0604020202020204" pitchFamily="34" charset="0"/>
                <a:cs typeface="Arial" panose="020B0604020202020204" pitchFamily="34" charset="0"/>
              </a:rPr>
              <a:t> teacher reads your solution, will they understand all your thinking and mathematical work?</a:t>
            </a:r>
            <a:endParaRPr lang="en-US" sz="1400" dirty="0">
              <a:solidFill>
                <a:srgbClr val="000000"/>
              </a:solidFill>
              <a:latin typeface="Arial" panose="020B0604020202020204" pitchFamily="34" charset="0"/>
              <a:cs typeface="Arial" panose="020B0604020202020204" pitchFamily="34" charset="0"/>
            </a:endParaRPr>
          </a:p>
          <a:p>
            <a:pPr>
              <a:lnSpc>
                <a:spcPct val="114999"/>
              </a:lnSpc>
            </a:pPr>
            <a:r>
              <a:rPr lang="en-US" sz="1400" dirty="0">
                <a:solidFill>
                  <a:srgbClr val="1F1646"/>
                </a:solidFill>
                <a:latin typeface="Arial" panose="020B0604020202020204" pitchFamily="34" charset="0"/>
                <a:cs typeface="Arial" panose="020B0604020202020204" pitchFamily="34" charset="0"/>
              </a:rPr>
              <a:t>Not all question are equally relevant to the two problems. The list contains general guidance to consider when solving mathematical modelling tasks and communicate this.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51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3747D-B9E0-4C05-5025-CA9B5BC64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9BEA0-9375-E382-F62D-C82111C85113}"/>
              </a:ext>
            </a:extLst>
          </p:cNvPr>
          <p:cNvSpPr>
            <a:spLocks noGrp="1"/>
          </p:cNvSpPr>
          <p:nvPr>
            <p:ph type="title"/>
          </p:nvPr>
        </p:nvSpPr>
        <p:spPr>
          <a:xfrm>
            <a:off x="221673" y="365126"/>
            <a:ext cx="11711709" cy="1039726"/>
          </a:xfrm>
        </p:spPr>
        <p:txBody>
          <a:bodyPr>
            <a:normAutofit/>
          </a:bodyPr>
          <a:lstStyle/>
          <a:p>
            <a:r>
              <a:rPr lang="en-US" dirty="0"/>
              <a:t>The River Cruise Task</a:t>
            </a:r>
            <a:endParaRPr lang="en-AU" dirty="0"/>
          </a:p>
        </p:txBody>
      </p:sp>
      <p:sp>
        <p:nvSpPr>
          <p:cNvPr id="4" name="TextBox 3">
            <a:extLst>
              <a:ext uri="{FF2B5EF4-FFF2-40B4-BE49-F238E27FC236}">
                <a16:creationId xmlns:a16="http://schemas.microsoft.com/office/drawing/2014/main" id="{3981500B-D64C-17D9-1976-840EDA0A9ABA}"/>
              </a:ext>
            </a:extLst>
          </p:cNvPr>
          <p:cNvSpPr txBox="1"/>
          <p:nvPr/>
        </p:nvSpPr>
        <p:spPr>
          <a:xfrm>
            <a:off x="327891" y="2075060"/>
            <a:ext cx="11536218" cy="4131644"/>
          </a:xfrm>
          <a:prstGeom prst="rect">
            <a:avLst/>
          </a:prstGeom>
          <a:noFill/>
        </p:spPr>
        <p:txBody>
          <a:bodyPr wrap="square">
            <a:spAutoFit/>
          </a:bodyPr>
          <a:lstStyle/>
          <a:p>
            <a:pPr marL="139700" indent="0">
              <a:buNone/>
            </a:pPr>
            <a:r>
              <a:rPr lang="en-US" dirty="0"/>
              <a:t>Chris’s family company offers a three-hour river cruise. The boat goes 15 km upstream and then returns to the jetty where the shop is docked. The river has a current of that on average flows a 2 km an hour. </a:t>
            </a:r>
          </a:p>
          <a:p>
            <a:pPr marL="139700" indent="0">
              <a:lnSpc>
                <a:spcPct val="114999"/>
              </a:lnSpc>
              <a:buNone/>
            </a:pPr>
            <a:endParaRPr lang="en-US" dirty="0"/>
          </a:p>
          <a:p>
            <a:pPr marL="139700" indent="0">
              <a:lnSpc>
                <a:spcPct val="114999"/>
              </a:lnSpc>
              <a:buNone/>
            </a:pPr>
            <a:r>
              <a:rPr lang="en-US" b="1" dirty="0"/>
              <a:t>Part 1A</a:t>
            </a:r>
            <a:r>
              <a:rPr lang="en-US" dirty="0"/>
              <a:t>: Make a sketch of the situation to represent your understanding of the information (this is known as a situation model). Make a second simplified sketch that only includes information relevant to your intended approach to solve the problem. Record what information has been excluded or simplified and why.</a:t>
            </a:r>
          </a:p>
          <a:p>
            <a:pPr marL="139700" indent="0">
              <a:lnSpc>
                <a:spcPct val="114999"/>
              </a:lnSpc>
              <a:buNone/>
            </a:pPr>
            <a:endParaRPr lang="en-US" dirty="0"/>
          </a:p>
          <a:p>
            <a:pPr marL="139700" indent="0">
              <a:lnSpc>
                <a:spcPct val="114999"/>
              </a:lnSpc>
              <a:buNone/>
            </a:pPr>
            <a:r>
              <a:rPr lang="en-US" b="1" dirty="0"/>
              <a:t>Part 1B: </a:t>
            </a:r>
            <a:r>
              <a:rPr lang="en-US" dirty="0"/>
              <a:t>What is the average boat speed and how long is the upstream part of the journey? </a:t>
            </a:r>
            <a:br>
              <a:rPr lang="en-US" dirty="0"/>
            </a:br>
            <a:r>
              <a:rPr lang="en-US" dirty="0"/>
              <a:t>Communicate the results of Part 1 of the problem before proceeding to Part 2.</a:t>
            </a:r>
          </a:p>
          <a:p>
            <a:pPr marL="139700" indent="0">
              <a:lnSpc>
                <a:spcPct val="114999"/>
              </a:lnSpc>
              <a:buNone/>
            </a:pPr>
            <a:endParaRPr lang="en-US" dirty="0"/>
          </a:p>
          <a:p>
            <a:pPr marL="139700" indent="0">
              <a:lnSpc>
                <a:spcPct val="114999"/>
              </a:lnSpc>
              <a:buNone/>
            </a:pPr>
            <a:r>
              <a:rPr lang="en-US" b="1" dirty="0"/>
              <a:t>Part 2: </a:t>
            </a:r>
            <a:r>
              <a:rPr lang="en-US" dirty="0"/>
              <a:t>Recently Chris has noticed that some tourists consider the trip takes too long and hence do not take a cruise. Chris contemplates offering one or more shorter trips. Consider 2 options for Chris, detailing the time of the trips, and the distance to be travelled.</a:t>
            </a:r>
          </a:p>
        </p:txBody>
      </p:sp>
      <p:pic>
        <p:nvPicPr>
          <p:cNvPr id="1026" name="Picture 2" descr="Free forest river silhouette vector">
            <a:extLst>
              <a:ext uri="{FF2B5EF4-FFF2-40B4-BE49-F238E27FC236}">
                <a16:creationId xmlns:a16="http://schemas.microsoft.com/office/drawing/2014/main" id="{CE45B091-5707-32D1-3582-0BC074EAD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5555" y="33314"/>
            <a:ext cx="2690939" cy="179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3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2FD6A-801D-F5F8-ABE1-3736B6DD29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48C811-801D-FEDE-6235-03F100F90B05}"/>
              </a:ext>
            </a:extLst>
          </p:cNvPr>
          <p:cNvSpPr>
            <a:spLocks noGrp="1"/>
          </p:cNvSpPr>
          <p:nvPr>
            <p:ph type="title"/>
          </p:nvPr>
        </p:nvSpPr>
        <p:spPr>
          <a:xfrm>
            <a:off x="221673" y="365126"/>
            <a:ext cx="11711709" cy="1039726"/>
          </a:xfrm>
        </p:spPr>
        <p:txBody>
          <a:bodyPr>
            <a:normAutofit/>
          </a:bodyPr>
          <a:lstStyle/>
          <a:p>
            <a:r>
              <a:rPr lang="en-US" dirty="0"/>
              <a:t>The Coffee Task</a:t>
            </a:r>
            <a:endParaRPr lang="en-AU" dirty="0"/>
          </a:p>
        </p:txBody>
      </p:sp>
      <p:sp>
        <p:nvSpPr>
          <p:cNvPr id="4" name="TextBox 3">
            <a:extLst>
              <a:ext uri="{FF2B5EF4-FFF2-40B4-BE49-F238E27FC236}">
                <a16:creationId xmlns:a16="http://schemas.microsoft.com/office/drawing/2014/main" id="{2CA238D3-B331-E828-188B-B57313BADF1D}"/>
              </a:ext>
            </a:extLst>
          </p:cNvPr>
          <p:cNvSpPr txBox="1"/>
          <p:nvPr/>
        </p:nvSpPr>
        <p:spPr>
          <a:xfrm>
            <a:off x="140604" y="1691568"/>
            <a:ext cx="6238162" cy="3771545"/>
          </a:xfrm>
          <a:prstGeom prst="rect">
            <a:avLst/>
          </a:prstGeom>
          <a:noFill/>
        </p:spPr>
        <p:txBody>
          <a:bodyPr wrap="square">
            <a:spAutoFit/>
          </a:bodyPr>
          <a:lstStyle/>
          <a:p>
            <a:pPr marL="139700" indent="0">
              <a:buNone/>
            </a:pPr>
            <a:r>
              <a:rPr lang="en-US" sz="1800" dirty="0"/>
              <a:t>Did you know that water temperature plays a key role in Barista Quality Coffee.</a:t>
            </a:r>
            <a:r>
              <a:rPr lang="en-US" sz="1050" dirty="0"/>
              <a:t> </a:t>
            </a:r>
            <a:endParaRPr lang="en-US" dirty="0"/>
          </a:p>
          <a:p>
            <a:pPr marL="139700" indent="0">
              <a:buNone/>
            </a:pPr>
            <a:r>
              <a:rPr lang="en-US" sz="1800" dirty="0"/>
              <a:t>Water temperature impacts the amount and taste of coffee.</a:t>
            </a:r>
          </a:p>
          <a:p>
            <a:pPr marL="285750" indent="-285750">
              <a:lnSpc>
                <a:spcPct val="114999"/>
              </a:lnSpc>
              <a:buFont typeface="Arial" panose="020B0604020202020204" pitchFamily="34" charset="0"/>
              <a:buChar char="•"/>
            </a:pPr>
            <a:r>
              <a:rPr lang="en-US" sz="1800" dirty="0"/>
              <a:t>Baristas can adjust the temperature of the machine they are using. The water temperature is just one of several variable that impact the final product when making coffee.</a:t>
            </a:r>
          </a:p>
          <a:p>
            <a:pPr marL="285750" indent="-285750">
              <a:lnSpc>
                <a:spcPct val="114999"/>
              </a:lnSpc>
              <a:buFont typeface="Arial" panose="020B0604020202020204" pitchFamily="34" charset="0"/>
              <a:buChar char="•"/>
            </a:pPr>
            <a:r>
              <a:rPr lang="en-US" sz="1800" dirty="0"/>
              <a:t>However, before adjusting the temperature it is important the coffee machine is set up correctly according to altitude.</a:t>
            </a:r>
          </a:p>
          <a:p>
            <a:pPr marL="285750" indent="-285750">
              <a:lnSpc>
                <a:spcPct val="114999"/>
              </a:lnSpc>
              <a:buFont typeface="Arial" panose="020B0604020202020204" pitchFamily="34" charset="0"/>
              <a:buChar char="•"/>
            </a:pPr>
            <a:r>
              <a:rPr lang="en-US" sz="1800" dirty="0"/>
              <a:t>Use the data provide here to develop a rule-of-thumb that baristas can use to calibrate their coffee machines. Note in problems such as this, it is wise to withhold one row of the data and use that to test your model.</a:t>
            </a:r>
          </a:p>
        </p:txBody>
      </p:sp>
      <p:graphicFrame>
        <p:nvGraphicFramePr>
          <p:cNvPr id="5" name="Table 4">
            <a:extLst>
              <a:ext uri="{FF2B5EF4-FFF2-40B4-BE49-F238E27FC236}">
                <a16:creationId xmlns:a16="http://schemas.microsoft.com/office/drawing/2014/main" id="{3EB30446-4D1A-34FF-B4C0-9265C2E69843}"/>
              </a:ext>
            </a:extLst>
          </p:cNvPr>
          <p:cNvGraphicFramePr>
            <a:graphicFrameLocks noGrp="1"/>
          </p:cNvGraphicFramePr>
          <p:nvPr/>
        </p:nvGraphicFramePr>
        <p:xfrm>
          <a:off x="6895324" y="389913"/>
          <a:ext cx="4813222" cy="3609210"/>
        </p:xfrm>
        <a:graphic>
          <a:graphicData uri="http://schemas.openxmlformats.org/drawingml/2006/table">
            <a:tbl>
              <a:tblPr bandRow="1">
                <a:tableStyleId>{5C22544A-7EE6-4342-B048-85BDC9FD1C3A}</a:tableStyleId>
              </a:tblPr>
              <a:tblGrid>
                <a:gridCol w="1682945">
                  <a:extLst>
                    <a:ext uri="{9D8B030D-6E8A-4147-A177-3AD203B41FA5}">
                      <a16:colId xmlns:a16="http://schemas.microsoft.com/office/drawing/2014/main" val="278345016"/>
                    </a:ext>
                  </a:extLst>
                </a:gridCol>
                <a:gridCol w="1918557">
                  <a:extLst>
                    <a:ext uri="{9D8B030D-6E8A-4147-A177-3AD203B41FA5}">
                      <a16:colId xmlns:a16="http://schemas.microsoft.com/office/drawing/2014/main" val="4199452874"/>
                    </a:ext>
                  </a:extLst>
                </a:gridCol>
                <a:gridCol w="1211720">
                  <a:extLst>
                    <a:ext uri="{9D8B030D-6E8A-4147-A177-3AD203B41FA5}">
                      <a16:colId xmlns:a16="http://schemas.microsoft.com/office/drawing/2014/main" val="2019098887"/>
                    </a:ext>
                  </a:extLst>
                </a:gridCol>
              </a:tblGrid>
              <a:tr h="481228">
                <a:tc>
                  <a:txBody>
                    <a:bodyPr/>
                    <a:lstStyle/>
                    <a:p>
                      <a:r>
                        <a:rPr lang="en-US" sz="1500" dirty="0">
                          <a:effectLst/>
                          <a:latin typeface="Arial"/>
                        </a:rPr>
                        <a:t>Location</a:t>
                      </a: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r>
                        <a:rPr lang="en-US" sz="1500" dirty="0">
                          <a:effectLst/>
                          <a:latin typeface="Arial"/>
                        </a:rPr>
                        <a:t>Altitude above sea level (</a:t>
                      </a:r>
                      <a:r>
                        <a:rPr lang="en-AU" sz="1500" noProof="0" dirty="0">
                          <a:effectLst/>
                          <a:latin typeface="Arial"/>
                        </a:rPr>
                        <a:t>metres</a:t>
                      </a:r>
                      <a:r>
                        <a:rPr lang="en-US" sz="1500" dirty="0">
                          <a:effectLst/>
                          <a:latin typeface="Arial"/>
                        </a:rPr>
                        <a:t>)</a:t>
                      </a: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r>
                        <a:rPr lang="en-US" sz="1500" dirty="0">
                          <a:effectLst/>
                          <a:latin typeface="Arial"/>
                        </a:rPr>
                        <a:t>Boiling Point (°C)</a:t>
                      </a: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684901054"/>
                  </a:ext>
                </a:extLst>
              </a:tr>
              <a:tr h="240614">
                <a:tc>
                  <a:txBody>
                    <a:bodyPr/>
                    <a:lstStyle/>
                    <a:p>
                      <a:r>
                        <a:rPr lang="en-US" sz="1500" dirty="0">
                          <a:effectLst/>
                          <a:latin typeface="Arial"/>
                        </a:rPr>
                        <a:t>Bowral</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00" dirty="0">
                          <a:effectLst/>
                          <a:latin typeface="Arial"/>
                        </a:rPr>
                        <a:t>681</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500" dirty="0">
                          <a:effectLst/>
                          <a:latin typeface="Arial"/>
                        </a:rPr>
                        <a:t>97.8</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96933748"/>
                  </a:ext>
                </a:extLst>
              </a:tr>
              <a:tr h="240614">
                <a:tc>
                  <a:txBody>
                    <a:bodyPr/>
                    <a:lstStyle/>
                    <a:p>
                      <a:r>
                        <a:rPr lang="en-US" sz="1500" dirty="0">
                          <a:effectLst/>
                          <a:latin typeface="Arial"/>
                        </a:rPr>
                        <a:t>Bungendore</a:t>
                      </a:r>
                    </a:p>
                  </a:txBody>
                  <a:tcPr marL="68580" marR="68580" marT="0" marB="0" anchor="b">
                    <a:lnL>
                      <a:noFill/>
                    </a:lnL>
                    <a:lnR>
                      <a:noFill/>
                    </a:lnR>
                    <a:lnT>
                      <a:noFill/>
                    </a:lnT>
                    <a:lnB>
                      <a:noFill/>
                    </a:lnB>
                    <a:noFill/>
                  </a:tcPr>
                </a:tc>
                <a:tc>
                  <a:txBody>
                    <a:bodyPr/>
                    <a:lstStyle/>
                    <a:p>
                      <a:pPr algn="ctr"/>
                      <a:r>
                        <a:rPr lang="en-US" sz="1500" dirty="0">
                          <a:effectLst/>
                          <a:latin typeface="Arial"/>
                        </a:rPr>
                        <a:t>695</a:t>
                      </a:r>
                    </a:p>
                  </a:txBody>
                  <a:tcPr marL="68580" marR="68580" marT="0" marB="0" anchor="b">
                    <a:lnL>
                      <a:noFill/>
                    </a:lnL>
                    <a:lnR>
                      <a:noFill/>
                    </a:lnR>
                    <a:lnT>
                      <a:noFill/>
                    </a:lnT>
                    <a:lnB>
                      <a:noFill/>
                    </a:lnB>
                    <a:noFill/>
                  </a:tcPr>
                </a:tc>
                <a:tc>
                  <a:txBody>
                    <a:bodyPr/>
                    <a:lstStyle/>
                    <a:p>
                      <a:pPr algn="ctr"/>
                      <a:r>
                        <a:rPr lang="en-US" sz="1500" dirty="0">
                          <a:effectLst/>
                          <a:latin typeface="Arial"/>
                        </a:rPr>
                        <a:t>97.6</a:t>
                      </a:r>
                    </a:p>
                  </a:txBody>
                  <a:tcPr marL="68580" marR="68580" marT="0" marB="0" anchor="b">
                    <a:lnL>
                      <a:noFill/>
                    </a:lnL>
                    <a:lnR>
                      <a:noFill/>
                    </a:lnR>
                    <a:lnT>
                      <a:noFill/>
                    </a:lnT>
                    <a:lnB>
                      <a:noFill/>
                    </a:lnB>
                    <a:noFill/>
                  </a:tcPr>
                </a:tc>
                <a:extLst>
                  <a:ext uri="{0D108BD9-81ED-4DB2-BD59-A6C34878D82A}">
                    <a16:rowId xmlns:a16="http://schemas.microsoft.com/office/drawing/2014/main" val="901217037"/>
                  </a:ext>
                </a:extLst>
              </a:tr>
              <a:tr h="240614">
                <a:tc>
                  <a:txBody>
                    <a:bodyPr/>
                    <a:lstStyle/>
                    <a:p>
                      <a:r>
                        <a:rPr lang="en-US" sz="1500" dirty="0">
                          <a:effectLst/>
                          <a:latin typeface="Arial"/>
                        </a:rPr>
                        <a:t>Dorrigo</a:t>
                      </a:r>
                    </a:p>
                  </a:txBody>
                  <a:tcPr marL="68580" marR="68580" marT="0" marB="0" anchor="b">
                    <a:lnL>
                      <a:noFill/>
                    </a:lnL>
                    <a:lnR>
                      <a:noFill/>
                    </a:lnR>
                    <a:lnT>
                      <a:noFill/>
                    </a:lnT>
                    <a:lnB>
                      <a:noFill/>
                    </a:lnB>
                    <a:noFill/>
                  </a:tcPr>
                </a:tc>
                <a:tc>
                  <a:txBody>
                    <a:bodyPr/>
                    <a:lstStyle/>
                    <a:p>
                      <a:pPr algn="ctr"/>
                      <a:r>
                        <a:rPr lang="en-US" sz="1500" dirty="0">
                          <a:effectLst/>
                          <a:latin typeface="Arial"/>
                        </a:rPr>
                        <a:t>755</a:t>
                      </a:r>
                    </a:p>
                  </a:txBody>
                  <a:tcPr marL="68580" marR="68580" marT="0" marB="0" anchor="b">
                    <a:lnL>
                      <a:noFill/>
                    </a:lnL>
                    <a:lnR>
                      <a:noFill/>
                    </a:lnR>
                    <a:lnT>
                      <a:noFill/>
                    </a:lnT>
                    <a:lnB>
                      <a:noFill/>
                    </a:lnB>
                    <a:noFill/>
                  </a:tcPr>
                </a:tc>
                <a:tc>
                  <a:txBody>
                    <a:bodyPr/>
                    <a:lstStyle/>
                    <a:p>
                      <a:pPr algn="ctr"/>
                      <a:r>
                        <a:rPr lang="en-US" sz="1500" dirty="0">
                          <a:effectLst/>
                          <a:latin typeface="Arial"/>
                        </a:rPr>
                        <a:t>97.6</a:t>
                      </a:r>
                    </a:p>
                  </a:txBody>
                  <a:tcPr marL="68580" marR="68580" marT="0" marB="0" anchor="b">
                    <a:lnL>
                      <a:noFill/>
                    </a:lnL>
                    <a:lnR>
                      <a:noFill/>
                    </a:lnR>
                    <a:lnT>
                      <a:noFill/>
                    </a:lnT>
                    <a:lnB>
                      <a:noFill/>
                    </a:lnB>
                    <a:noFill/>
                  </a:tcPr>
                </a:tc>
                <a:extLst>
                  <a:ext uri="{0D108BD9-81ED-4DB2-BD59-A6C34878D82A}">
                    <a16:rowId xmlns:a16="http://schemas.microsoft.com/office/drawing/2014/main" val="3419709193"/>
                  </a:ext>
                </a:extLst>
              </a:tr>
              <a:tr h="240614">
                <a:tc>
                  <a:txBody>
                    <a:bodyPr/>
                    <a:lstStyle/>
                    <a:p>
                      <a:r>
                        <a:rPr lang="en-US" sz="1500" dirty="0">
                          <a:effectLst/>
                          <a:latin typeface="Arial"/>
                        </a:rPr>
                        <a:t>Jindabyne</a:t>
                      </a:r>
                    </a:p>
                  </a:txBody>
                  <a:tcPr marL="68580" marR="68580" marT="0" marB="0" anchor="b">
                    <a:lnL>
                      <a:noFill/>
                    </a:lnL>
                    <a:lnR>
                      <a:noFill/>
                    </a:lnR>
                    <a:lnT>
                      <a:noFill/>
                    </a:lnT>
                    <a:lnB>
                      <a:noFill/>
                    </a:lnB>
                    <a:noFill/>
                  </a:tcPr>
                </a:tc>
                <a:tc>
                  <a:txBody>
                    <a:bodyPr/>
                    <a:lstStyle/>
                    <a:p>
                      <a:pPr algn="ctr"/>
                      <a:r>
                        <a:rPr lang="en-US" sz="1500" dirty="0">
                          <a:effectLst/>
                          <a:latin typeface="Arial"/>
                        </a:rPr>
                        <a:t>918</a:t>
                      </a:r>
                    </a:p>
                  </a:txBody>
                  <a:tcPr marL="68580" marR="68580" marT="0" marB="0" anchor="b">
                    <a:lnL>
                      <a:noFill/>
                    </a:lnL>
                    <a:lnR>
                      <a:noFill/>
                    </a:lnR>
                    <a:lnT>
                      <a:noFill/>
                    </a:lnT>
                    <a:lnB>
                      <a:noFill/>
                    </a:lnB>
                    <a:noFill/>
                  </a:tcPr>
                </a:tc>
                <a:tc>
                  <a:txBody>
                    <a:bodyPr/>
                    <a:lstStyle/>
                    <a:p>
                      <a:pPr algn="ctr"/>
                      <a:r>
                        <a:rPr lang="en-US" sz="1500" dirty="0">
                          <a:effectLst/>
                          <a:latin typeface="Arial"/>
                        </a:rPr>
                        <a:t>96.8</a:t>
                      </a:r>
                    </a:p>
                  </a:txBody>
                  <a:tcPr marL="68580" marR="68580" marT="0" marB="0" anchor="b">
                    <a:lnL>
                      <a:noFill/>
                    </a:lnL>
                    <a:lnR>
                      <a:noFill/>
                    </a:lnR>
                    <a:lnT>
                      <a:noFill/>
                    </a:lnT>
                    <a:lnB>
                      <a:noFill/>
                    </a:lnB>
                    <a:noFill/>
                  </a:tcPr>
                </a:tc>
                <a:extLst>
                  <a:ext uri="{0D108BD9-81ED-4DB2-BD59-A6C34878D82A}">
                    <a16:rowId xmlns:a16="http://schemas.microsoft.com/office/drawing/2014/main" val="328894644"/>
                  </a:ext>
                </a:extLst>
              </a:tr>
              <a:tr h="240614">
                <a:tc>
                  <a:txBody>
                    <a:bodyPr/>
                    <a:lstStyle/>
                    <a:p>
                      <a:r>
                        <a:rPr lang="en-AU" sz="1500" noProof="0">
                          <a:effectLst/>
                          <a:latin typeface="Arial"/>
                        </a:rPr>
                        <a:t>Katoomba</a:t>
                      </a:r>
                    </a:p>
                  </a:txBody>
                  <a:tcPr marL="68580" marR="68580" marT="0" marB="0" anchor="b">
                    <a:lnL>
                      <a:noFill/>
                    </a:lnL>
                    <a:lnR>
                      <a:noFill/>
                    </a:lnR>
                    <a:lnT>
                      <a:noFill/>
                    </a:lnT>
                    <a:lnB>
                      <a:noFill/>
                    </a:lnB>
                    <a:noFill/>
                  </a:tcPr>
                </a:tc>
                <a:tc>
                  <a:txBody>
                    <a:bodyPr/>
                    <a:lstStyle/>
                    <a:p>
                      <a:pPr algn="ctr"/>
                      <a:r>
                        <a:rPr lang="en-US" sz="1500" dirty="0">
                          <a:effectLst/>
                          <a:latin typeface="Arial"/>
                        </a:rPr>
                        <a:t>1025</a:t>
                      </a:r>
                    </a:p>
                  </a:txBody>
                  <a:tcPr marL="68580" marR="68580" marT="0" marB="0" anchor="b">
                    <a:lnL>
                      <a:noFill/>
                    </a:lnL>
                    <a:lnR>
                      <a:noFill/>
                    </a:lnR>
                    <a:lnT>
                      <a:noFill/>
                    </a:lnT>
                    <a:lnB>
                      <a:noFill/>
                    </a:lnB>
                    <a:noFill/>
                  </a:tcPr>
                </a:tc>
                <a:tc>
                  <a:txBody>
                    <a:bodyPr/>
                    <a:lstStyle/>
                    <a:p>
                      <a:pPr algn="ctr"/>
                      <a:r>
                        <a:rPr lang="en-US" sz="1500" dirty="0">
                          <a:effectLst/>
                          <a:latin typeface="Arial"/>
                        </a:rPr>
                        <a:t>96.5</a:t>
                      </a:r>
                    </a:p>
                  </a:txBody>
                  <a:tcPr marL="68580" marR="68580" marT="0" marB="0" anchor="b">
                    <a:lnL>
                      <a:noFill/>
                    </a:lnL>
                    <a:lnR>
                      <a:noFill/>
                    </a:lnR>
                    <a:lnT>
                      <a:noFill/>
                    </a:lnT>
                    <a:lnB>
                      <a:noFill/>
                    </a:lnB>
                    <a:noFill/>
                  </a:tcPr>
                </a:tc>
                <a:extLst>
                  <a:ext uri="{0D108BD9-81ED-4DB2-BD59-A6C34878D82A}">
                    <a16:rowId xmlns:a16="http://schemas.microsoft.com/office/drawing/2014/main" val="3590277058"/>
                  </a:ext>
                </a:extLst>
              </a:tr>
              <a:tr h="240614">
                <a:tc>
                  <a:txBody>
                    <a:bodyPr/>
                    <a:lstStyle/>
                    <a:p>
                      <a:r>
                        <a:rPr lang="en-US" sz="1500" dirty="0">
                          <a:effectLst/>
                          <a:latin typeface="Arial"/>
                        </a:rPr>
                        <a:t>Lithgow</a:t>
                      </a:r>
                    </a:p>
                  </a:txBody>
                  <a:tcPr marL="68580" marR="68580" marT="0" marB="0" anchor="b">
                    <a:lnL>
                      <a:noFill/>
                    </a:lnL>
                    <a:lnR>
                      <a:noFill/>
                    </a:lnR>
                    <a:lnT>
                      <a:noFill/>
                    </a:lnT>
                    <a:lnB>
                      <a:noFill/>
                    </a:lnB>
                    <a:noFill/>
                  </a:tcPr>
                </a:tc>
                <a:tc>
                  <a:txBody>
                    <a:bodyPr/>
                    <a:lstStyle/>
                    <a:p>
                      <a:pPr algn="ctr"/>
                      <a:r>
                        <a:rPr lang="en-US" sz="1500" dirty="0">
                          <a:effectLst/>
                          <a:latin typeface="Arial"/>
                        </a:rPr>
                        <a:t>916</a:t>
                      </a:r>
                    </a:p>
                  </a:txBody>
                  <a:tcPr marL="68580" marR="68580" marT="0" marB="0" anchor="b">
                    <a:lnL>
                      <a:noFill/>
                    </a:lnL>
                    <a:lnR>
                      <a:noFill/>
                    </a:lnR>
                    <a:lnT>
                      <a:noFill/>
                    </a:lnT>
                    <a:lnB>
                      <a:noFill/>
                    </a:lnB>
                    <a:noFill/>
                  </a:tcPr>
                </a:tc>
                <a:tc>
                  <a:txBody>
                    <a:bodyPr/>
                    <a:lstStyle/>
                    <a:p>
                      <a:pPr algn="ctr"/>
                      <a:r>
                        <a:rPr lang="en-US" sz="1500" dirty="0">
                          <a:effectLst/>
                          <a:latin typeface="Arial"/>
                        </a:rPr>
                        <a:t>96.8</a:t>
                      </a:r>
                    </a:p>
                  </a:txBody>
                  <a:tcPr marL="68580" marR="68580" marT="0" marB="0" anchor="b">
                    <a:lnL>
                      <a:noFill/>
                    </a:lnL>
                    <a:lnR>
                      <a:noFill/>
                    </a:lnR>
                    <a:lnT>
                      <a:noFill/>
                    </a:lnT>
                    <a:lnB>
                      <a:noFill/>
                    </a:lnB>
                    <a:noFill/>
                  </a:tcPr>
                </a:tc>
                <a:extLst>
                  <a:ext uri="{0D108BD9-81ED-4DB2-BD59-A6C34878D82A}">
                    <a16:rowId xmlns:a16="http://schemas.microsoft.com/office/drawing/2014/main" val="3365684348"/>
                  </a:ext>
                </a:extLst>
              </a:tr>
              <a:tr h="240614">
                <a:tc>
                  <a:txBody>
                    <a:bodyPr/>
                    <a:lstStyle/>
                    <a:p>
                      <a:r>
                        <a:rPr lang="en-US" sz="1500" dirty="0">
                          <a:effectLst/>
                          <a:latin typeface="Arial"/>
                        </a:rPr>
                        <a:t>Mount Victoria</a:t>
                      </a:r>
                    </a:p>
                  </a:txBody>
                  <a:tcPr marL="68580" marR="68580" marT="0" marB="0" anchor="b">
                    <a:lnL>
                      <a:noFill/>
                    </a:lnL>
                    <a:lnR>
                      <a:noFill/>
                    </a:lnR>
                    <a:lnT>
                      <a:noFill/>
                    </a:lnT>
                    <a:lnB>
                      <a:noFill/>
                    </a:lnB>
                    <a:noFill/>
                  </a:tcPr>
                </a:tc>
                <a:tc>
                  <a:txBody>
                    <a:bodyPr/>
                    <a:lstStyle/>
                    <a:p>
                      <a:pPr algn="ctr"/>
                      <a:r>
                        <a:rPr lang="en-US" sz="1500" dirty="0">
                          <a:effectLst/>
                          <a:latin typeface="Arial"/>
                        </a:rPr>
                        <a:t>1071</a:t>
                      </a:r>
                    </a:p>
                  </a:txBody>
                  <a:tcPr marL="68580" marR="68580" marT="0" marB="0" anchor="b">
                    <a:lnL>
                      <a:noFill/>
                    </a:lnL>
                    <a:lnR>
                      <a:noFill/>
                    </a:lnR>
                    <a:lnT>
                      <a:noFill/>
                    </a:lnT>
                    <a:lnB>
                      <a:noFill/>
                    </a:lnB>
                    <a:noFill/>
                  </a:tcPr>
                </a:tc>
                <a:tc>
                  <a:txBody>
                    <a:bodyPr/>
                    <a:lstStyle/>
                    <a:p>
                      <a:pPr algn="ctr"/>
                      <a:r>
                        <a:rPr lang="en-US" sz="1500" dirty="0">
                          <a:effectLst/>
                          <a:latin typeface="Arial"/>
                        </a:rPr>
                        <a:t>96.3</a:t>
                      </a:r>
                    </a:p>
                  </a:txBody>
                  <a:tcPr marL="68580" marR="68580" marT="0" marB="0" anchor="b">
                    <a:lnL>
                      <a:noFill/>
                    </a:lnL>
                    <a:lnR>
                      <a:noFill/>
                    </a:lnR>
                    <a:lnT>
                      <a:noFill/>
                    </a:lnT>
                    <a:lnB>
                      <a:noFill/>
                    </a:lnB>
                    <a:noFill/>
                  </a:tcPr>
                </a:tc>
                <a:extLst>
                  <a:ext uri="{0D108BD9-81ED-4DB2-BD59-A6C34878D82A}">
                    <a16:rowId xmlns:a16="http://schemas.microsoft.com/office/drawing/2014/main" val="3508351057"/>
                  </a:ext>
                </a:extLst>
              </a:tr>
              <a:tr h="240614">
                <a:tc>
                  <a:txBody>
                    <a:bodyPr/>
                    <a:lstStyle/>
                    <a:p>
                      <a:r>
                        <a:rPr lang="en-US" sz="1500" dirty="0">
                          <a:effectLst/>
                          <a:latin typeface="Arial"/>
                        </a:rPr>
                        <a:t>Oberon</a:t>
                      </a:r>
                    </a:p>
                  </a:txBody>
                  <a:tcPr marL="68580" marR="68580" marT="0" marB="0" anchor="b">
                    <a:lnL>
                      <a:noFill/>
                    </a:lnL>
                    <a:lnR>
                      <a:noFill/>
                    </a:lnR>
                    <a:lnT>
                      <a:noFill/>
                    </a:lnT>
                    <a:lnB>
                      <a:noFill/>
                    </a:lnB>
                    <a:noFill/>
                  </a:tcPr>
                </a:tc>
                <a:tc>
                  <a:txBody>
                    <a:bodyPr/>
                    <a:lstStyle/>
                    <a:p>
                      <a:pPr algn="ctr"/>
                      <a:r>
                        <a:rPr lang="en-US" sz="1500" dirty="0">
                          <a:effectLst/>
                          <a:latin typeface="Arial"/>
                        </a:rPr>
                        <a:t>1103</a:t>
                      </a:r>
                    </a:p>
                  </a:txBody>
                  <a:tcPr marL="68580" marR="68580" marT="0" marB="0" anchor="b">
                    <a:lnL>
                      <a:noFill/>
                    </a:lnL>
                    <a:lnR>
                      <a:noFill/>
                    </a:lnR>
                    <a:lnT>
                      <a:noFill/>
                    </a:lnT>
                    <a:lnB>
                      <a:noFill/>
                    </a:lnB>
                    <a:noFill/>
                  </a:tcPr>
                </a:tc>
                <a:tc>
                  <a:txBody>
                    <a:bodyPr/>
                    <a:lstStyle/>
                    <a:p>
                      <a:pPr algn="ctr"/>
                      <a:r>
                        <a:rPr lang="en-US" sz="1500" dirty="0">
                          <a:effectLst/>
                          <a:latin typeface="Arial"/>
                        </a:rPr>
                        <a:t>96.3</a:t>
                      </a:r>
                    </a:p>
                  </a:txBody>
                  <a:tcPr marL="68580" marR="68580" marT="0" marB="0" anchor="b">
                    <a:lnL>
                      <a:noFill/>
                    </a:lnL>
                    <a:lnR>
                      <a:noFill/>
                    </a:lnR>
                    <a:lnT>
                      <a:noFill/>
                    </a:lnT>
                    <a:lnB>
                      <a:noFill/>
                    </a:lnB>
                    <a:noFill/>
                  </a:tcPr>
                </a:tc>
                <a:extLst>
                  <a:ext uri="{0D108BD9-81ED-4DB2-BD59-A6C34878D82A}">
                    <a16:rowId xmlns:a16="http://schemas.microsoft.com/office/drawing/2014/main" val="455114802"/>
                  </a:ext>
                </a:extLst>
              </a:tr>
              <a:tr h="240614">
                <a:tc>
                  <a:txBody>
                    <a:bodyPr/>
                    <a:lstStyle/>
                    <a:p>
                      <a:r>
                        <a:rPr lang="en-US" sz="1500" dirty="0">
                          <a:effectLst/>
                          <a:latin typeface="Arial"/>
                        </a:rPr>
                        <a:t>Orange</a:t>
                      </a:r>
                    </a:p>
                  </a:txBody>
                  <a:tcPr marL="68580" marR="68580" marT="0" marB="0" anchor="b">
                    <a:lnL>
                      <a:noFill/>
                    </a:lnL>
                    <a:lnR>
                      <a:noFill/>
                    </a:lnR>
                    <a:lnT>
                      <a:noFill/>
                    </a:lnT>
                    <a:lnB>
                      <a:noFill/>
                    </a:lnB>
                    <a:noFill/>
                  </a:tcPr>
                </a:tc>
                <a:tc>
                  <a:txBody>
                    <a:bodyPr/>
                    <a:lstStyle/>
                    <a:p>
                      <a:pPr algn="ctr"/>
                      <a:r>
                        <a:rPr lang="en-US" sz="1500" dirty="0">
                          <a:effectLst/>
                          <a:latin typeface="Arial"/>
                        </a:rPr>
                        <a:t>869</a:t>
                      </a:r>
                    </a:p>
                  </a:txBody>
                  <a:tcPr marL="68580" marR="68580" marT="0" marB="0" anchor="b">
                    <a:lnL>
                      <a:noFill/>
                    </a:lnL>
                    <a:lnR>
                      <a:noFill/>
                    </a:lnR>
                    <a:lnT>
                      <a:noFill/>
                    </a:lnT>
                    <a:lnB>
                      <a:noFill/>
                    </a:lnB>
                    <a:noFill/>
                  </a:tcPr>
                </a:tc>
                <a:tc>
                  <a:txBody>
                    <a:bodyPr/>
                    <a:lstStyle/>
                    <a:p>
                      <a:pPr algn="ctr"/>
                      <a:r>
                        <a:rPr lang="en-US" sz="1500" dirty="0">
                          <a:effectLst/>
                          <a:latin typeface="Arial"/>
                        </a:rPr>
                        <a:t>97.1</a:t>
                      </a:r>
                    </a:p>
                  </a:txBody>
                  <a:tcPr marL="68580" marR="68580" marT="0" marB="0" anchor="b">
                    <a:lnL>
                      <a:noFill/>
                    </a:lnL>
                    <a:lnR>
                      <a:noFill/>
                    </a:lnR>
                    <a:lnT>
                      <a:noFill/>
                    </a:lnT>
                    <a:lnB>
                      <a:noFill/>
                    </a:lnB>
                    <a:noFill/>
                  </a:tcPr>
                </a:tc>
                <a:extLst>
                  <a:ext uri="{0D108BD9-81ED-4DB2-BD59-A6C34878D82A}">
                    <a16:rowId xmlns:a16="http://schemas.microsoft.com/office/drawing/2014/main" val="1520292936"/>
                  </a:ext>
                </a:extLst>
              </a:tr>
              <a:tr h="240614">
                <a:tc>
                  <a:txBody>
                    <a:bodyPr/>
                    <a:lstStyle/>
                    <a:p>
                      <a:r>
                        <a:rPr lang="en-US" sz="1500" dirty="0">
                          <a:effectLst/>
                          <a:latin typeface="Arial"/>
                        </a:rPr>
                        <a:t>Perisher Village</a:t>
                      </a:r>
                    </a:p>
                  </a:txBody>
                  <a:tcPr marL="68580" marR="68580" marT="0" marB="0" anchor="b">
                    <a:lnL>
                      <a:noFill/>
                    </a:lnL>
                    <a:lnR>
                      <a:noFill/>
                    </a:lnR>
                    <a:lnT>
                      <a:noFill/>
                    </a:lnT>
                    <a:lnB>
                      <a:noFill/>
                    </a:lnB>
                    <a:noFill/>
                  </a:tcPr>
                </a:tc>
                <a:tc>
                  <a:txBody>
                    <a:bodyPr/>
                    <a:lstStyle/>
                    <a:p>
                      <a:pPr algn="ctr"/>
                      <a:r>
                        <a:rPr lang="en-US" sz="1500" dirty="0">
                          <a:effectLst/>
                          <a:latin typeface="Arial"/>
                        </a:rPr>
                        <a:t>1721</a:t>
                      </a:r>
                    </a:p>
                  </a:txBody>
                  <a:tcPr marL="68580" marR="68580" marT="0" marB="0" anchor="b">
                    <a:lnL>
                      <a:noFill/>
                    </a:lnL>
                    <a:lnR>
                      <a:noFill/>
                    </a:lnR>
                    <a:lnT>
                      <a:noFill/>
                    </a:lnT>
                    <a:lnB>
                      <a:noFill/>
                    </a:lnB>
                    <a:noFill/>
                  </a:tcPr>
                </a:tc>
                <a:tc>
                  <a:txBody>
                    <a:bodyPr/>
                    <a:lstStyle/>
                    <a:p>
                      <a:pPr algn="ctr"/>
                      <a:r>
                        <a:rPr lang="en-US" sz="1500" dirty="0">
                          <a:effectLst/>
                          <a:latin typeface="Arial"/>
                        </a:rPr>
                        <a:t>94.2</a:t>
                      </a:r>
                    </a:p>
                  </a:txBody>
                  <a:tcPr marL="68580" marR="68580" marT="0" marB="0" anchor="b">
                    <a:lnL>
                      <a:noFill/>
                    </a:lnL>
                    <a:lnR>
                      <a:noFill/>
                    </a:lnR>
                    <a:lnT>
                      <a:noFill/>
                    </a:lnT>
                    <a:lnB>
                      <a:noFill/>
                    </a:lnB>
                    <a:noFill/>
                  </a:tcPr>
                </a:tc>
                <a:extLst>
                  <a:ext uri="{0D108BD9-81ED-4DB2-BD59-A6C34878D82A}">
                    <a16:rowId xmlns:a16="http://schemas.microsoft.com/office/drawing/2014/main" val="876954541"/>
                  </a:ext>
                </a:extLst>
              </a:tr>
              <a:tr h="240614">
                <a:tc>
                  <a:txBody>
                    <a:bodyPr/>
                    <a:lstStyle/>
                    <a:p>
                      <a:r>
                        <a:rPr lang="en-AU" sz="1500" noProof="0">
                          <a:effectLst/>
                          <a:latin typeface="Arial"/>
                        </a:rPr>
                        <a:t>Taralga</a:t>
                      </a:r>
                    </a:p>
                  </a:txBody>
                  <a:tcPr marL="68580" marR="68580" marT="0" marB="0" anchor="b">
                    <a:lnL>
                      <a:noFill/>
                    </a:lnL>
                    <a:lnR>
                      <a:noFill/>
                    </a:lnR>
                    <a:lnT>
                      <a:noFill/>
                    </a:lnT>
                    <a:lnB>
                      <a:noFill/>
                    </a:lnB>
                    <a:noFill/>
                  </a:tcPr>
                </a:tc>
                <a:tc>
                  <a:txBody>
                    <a:bodyPr/>
                    <a:lstStyle/>
                    <a:p>
                      <a:pPr algn="ctr"/>
                      <a:r>
                        <a:rPr lang="en-US" sz="1500" dirty="0">
                          <a:effectLst/>
                          <a:latin typeface="Arial"/>
                        </a:rPr>
                        <a:t>842</a:t>
                      </a:r>
                    </a:p>
                  </a:txBody>
                  <a:tcPr marL="68580" marR="68580" marT="0" marB="0" anchor="b">
                    <a:lnL>
                      <a:noFill/>
                    </a:lnL>
                    <a:lnR>
                      <a:noFill/>
                    </a:lnR>
                    <a:lnT>
                      <a:noFill/>
                    </a:lnT>
                    <a:lnB>
                      <a:noFill/>
                    </a:lnB>
                    <a:noFill/>
                  </a:tcPr>
                </a:tc>
                <a:tc>
                  <a:txBody>
                    <a:bodyPr/>
                    <a:lstStyle/>
                    <a:p>
                      <a:pPr algn="ctr"/>
                      <a:r>
                        <a:rPr lang="en-US" sz="1500" dirty="0">
                          <a:effectLst/>
                          <a:latin typeface="Arial"/>
                        </a:rPr>
                        <a:t>97.3</a:t>
                      </a:r>
                    </a:p>
                  </a:txBody>
                  <a:tcPr marL="68580" marR="68580" marT="0" marB="0" anchor="b">
                    <a:lnL>
                      <a:noFill/>
                    </a:lnL>
                    <a:lnR>
                      <a:noFill/>
                    </a:lnR>
                    <a:lnT>
                      <a:noFill/>
                    </a:lnT>
                    <a:lnB>
                      <a:noFill/>
                    </a:lnB>
                    <a:noFill/>
                  </a:tcPr>
                </a:tc>
                <a:extLst>
                  <a:ext uri="{0D108BD9-81ED-4DB2-BD59-A6C34878D82A}">
                    <a16:rowId xmlns:a16="http://schemas.microsoft.com/office/drawing/2014/main" val="2592481672"/>
                  </a:ext>
                </a:extLst>
              </a:tr>
              <a:tr h="240614">
                <a:tc>
                  <a:txBody>
                    <a:bodyPr/>
                    <a:lstStyle/>
                    <a:p>
                      <a:r>
                        <a:rPr lang="en-AU" sz="1500" noProof="0" dirty="0">
                          <a:effectLst/>
                          <a:latin typeface="Arial"/>
                        </a:rPr>
                        <a:t>Thredbo</a:t>
                      </a:r>
                      <a:r>
                        <a:rPr lang="en-US" sz="1500" dirty="0">
                          <a:effectLst/>
                          <a:latin typeface="Arial"/>
                        </a:rPr>
                        <a:t> Village</a:t>
                      </a:r>
                    </a:p>
                  </a:txBody>
                  <a:tcPr marL="68580" marR="68580" marT="0" marB="0" anchor="b">
                    <a:lnL>
                      <a:noFill/>
                    </a:lnL>
                    <a:lnR>
                      <a:noFill/>
                    </a:lnR>
                    <a:lnT>
                      <a:noFill/>
                    </a:lnT>
                    <a:lnB>
                      <a:noFill/>
                    </a:lnB>
                    <a:noFill/>
                  </a:tcPr>
                </a:tc>
                <a:tc>
                  <a:txBody>
                    <a:bodyPr/>
                    <a:lstStyle/>
                    <a:p>
                      <a:pPr algn="ctr"/>
                      <a:r>
                        <a:rPr lang="en-US" sz="1500" dirty="0">
                          <a:effectLst/>
                          <a:latin typeface="Arial"/>
                        </a:rPr>
                        <a:t>1447</a:t>
                      </a:r>
                    </a:p>
                  </a:txBody>
                  <a:tcPr marL="68580" marR="68580" marT="0" marB="0" anchor="b">
                    <a:lnL>
                      <a:noFill/>
                    </a:lnL>
                    <a:lnR>
                      <a:noFill/>
                    </a:lnR>
                    <a:lnT>
                      <a:noFill/>
                    </a:lnT>
                    <a:lnB>
                      <a:noFill/>
                    </a:lnB>
                    <a:noFill/>
                  </a:tcPr>
                </a:tc>
                <a:tc>
                  <a:txBody>
                    <a:bodyPr/>
                    <a:lstStyle/>
                    <a:p>
                      <a:pPr algn="ctr"/>
                      <a:r>
                        <a:rPr lang="en-US" sz="1500" dirty="0">
                          <a:effectLst/>
                          <a:latin typeface="Arial"/>
                        </a:rPr>
                        <a:t>95.2</a:t>
                      </a:r>
                    </a:p>
                  </a:txBody>
                  <a:tcPr marL="68580" marR="68580" marT="0" marB="0" anchor="b">
                    <a:lnL>
                      <a:noFill/>
                    </a:lnL>
                    <a:lnR>
                      <a:noFill/>
                    </a:lnR>
                    <a:lnT>
                      <a:noFill/>
                    </a:lnT>
                    <a:lnB>
                      <a:noFill/>
                    </a:lnB>
                    <a:noFill/>
                  </a:tcPr>
                </a:tc>
                <a:extLst>
                  <a:ext uri="{0D108BD9-81ED-4DB2-BD59-A6C34878D82A}">
                    <a16:rowId xmlns:a16="http://schemas.microsoft.com/office/drawing/2014/main" val="4264897463"/>
                  </a:ext>
                </a:extLst>
              </a:tr>
              <a:tr h="240614">
                <a:tc>
                  <a:txBody>
                    <a:bodyPr/>
                    <a:lstStyle/>
                    <a:p>
                      <a:r>
                        <a:rPr lang="en-AU" sz="1500" noProof="0">
                          <a:effectLst/>
                          <a:latin typeface="Arial"/>
                        </a:rPr>
                        <a:t>Wallerawang</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00" dirty="0">
                          <a:effectLst/>
                          <a:latin typeface="Arial"/>
                        </a:rPr>
                        <a:t>898</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500" dirty="0">
                          <a:effectLst/>
                          <a:latin typeface="Arial"/>
                        </a:rPr>
                        <a:t>97.1</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3871449"/>
                  </a:ext>
                </a:extLst>
              </a:tr>
            </a:tbl>
          </a:graphicData>
        </a:graphic>
      </p:graphicFrame>
    </p:spTree>
    <p:extLst>
      <p:ext uri="{BB962C8B-B14F-4D97-AF65-F5344CB8AC3E}">
        <p14:creationId xmlns:p14="http://schemas.microsoft.com/office/powerpoint/2010/main" val="2258824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207bf5d1-dfa2-48d8-8ce3-d536453ef08a" xsi:nil="true"/>
    <TaxCatchAll xmlns="d9431888-cdc4-4730-9163-7f2b8e223a2e" xsi:nil="true"/>
    <lcf76f155ced4ddcb4097134ff3c332f xmlns="207bf5d1-dfa2-48d8-8ce3-d536453ef08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067D7E2F5427429A49C71EF67E597F" ma:contentTypeVersion="17" ma:contentTypeDescription="Create a new document." ma:contentTypeScope="" ma:versionID="42da922da6b39caa855fbe428591c8c6">
  <xsd:schema xmlns:xsd="http://www.w3.org/2001/XMLSchema" xmlns:xs="http://www.w3.org/2001/XMLSchema" xmlns:p="http://schemas.microsoft.com/office/2006/metadata/properties" xmlns:ns2="207bf5d1-dfa2-48d8-8ce3-d536453ef08a" xmlns:ns3="d9431888-cdc4-4730-9163-7f2b8e223a2e" targetNamespace="http://schemas.microsoft.com/office/2006/metadata/properties" ma:root="true" ma:fieldsID="e94826fa39592a806d75d99d3bba581f" ns2:_="" ns3:_="">
    <xsd:import namespace="207bf5d1-dfa2-48d8-8ce3-d536453ef08a"/>
    <xsd:import namespace="d9431888-cdc4-4730-9163-7f2b8e223a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bf5d1-dfa2-48d8-8ce3-d536453ef0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ea65e74-e1c7-4553-937e-2f579ca1841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431888-cdc4-4730-9163-7f2b8e223a2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2707717-0652-4694-b611-0c7733547df8}" ma:internalName="TaxCatchAll" ma:showField="CatchAllData" ma:web="d9431888-cdc4-4730-9163-7f2b8e223a2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68EEEB-3ACF-44AC-86F2-9CD823F9BE1D}">
  <ds:schemaRefs>
    <ds:schemaRef ds:uri="http://schemas.microsoft.com/office/2006/documentManagement/types"/>
    <ds:schemaRef ds:uri="http://purl.org/dc/dcmitype/"/>
    <ds:schemaRef ds:uri="http://purl.org/dc/terms/"/>
    <ds:schemaRef ds:uri="http://schemas.openxmlformats.org/package/2006/metadata/core-properties"/>
    <ds:schemaRef ds:uri="ba04ad74-942e-4cac-97f7-447288a7d50e"/>
    <ds:schemaRef ds:uri="http://purl.org/dc/elements/1.1/"/>
    <ds:schemaRef ds:uri="http://schemas.microsoft.com/office/infopath/2007/PartnerControls"/>
    <ds:schemaRef ds:uri="http://schemas.microsoft.com/office/2006/metadata/properties"/>
    <ds:schemaRef ds:uri="http://www.w3.org/XML/1998/namespace"/>
    <ds:schemaRef ds:uri="207bf5d1-dfa2-48d8-8ce3-d536453ef08a"/>
    <ds:schemaRef ds:uri="d9431888-cdc4-4730-9163-7f2b8e223a2e"/>
  </ds:schemaRefs>
</ds:datastoreItem>
</file>

<file path=customXml/itemProps2.xml><?xml version="1.0" encoding="utf-8"?>
<ds:datastoreItem xmlns:ds="http://schemas.openxmlformats.org/officeDocument/2006/customXml" ds:itemID="{DA5FD9A2-A6A5-4066-97D9-A5570DBAB1FC}">
  <ds:schemaRefs>
    <ds:schemaRef ds:uri="http://schemas.microsoft.com/sharepoint/v3/contenttype/forms"/>
  </ds:schemaRefs>
</ds:datastoreItem>
</file>

<file path=customXml/itemProps3.xml><?xml version="1.0" encoding="utf-8"?>
<ds:datastoreItem xmlns:ds="http://schemas.openxmlformats.org/officeDocument/2006/customXml" ds:itemID="{E8AD1882-5734-4F6C-A8A8-90746BD58F3B}"/>
</file>

<file path=docProps/app.xml><?xml version="1.0" encoding="utf-8"?>
<Properties xmlns="http://schemas.openxmlformats.org/officeDocument/2006/extended-properties" xmlns:vt="http://schemas.openxmlformats.org/officeDocument/2006/docPropsVTypes">
  <TotalTime>1833</TotalTime>
  <Words>680</Words>
  <Application>Microsoft Office PowerPoint</Application>
  <PresentationFormat>Widescreen</PresentationFormat>
  <Paragraphs>76</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Mathematical Modelling Cycle</vt:lpstr>
      <vt:lpstr>Coffee and a Cruise: Focus on Communication</vt:lpstr>
      <vt:lpstr>The River Cruise Task</vt:lpstr>
      <vt:lpstr>The Coffee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Me Up</dc:title>
  <dc:creator>Danijela Draskovic</dc:creator>
  <cp:lastModifiedBy>Leonie Anstey</cp:lastModifiedBy>
  <cp:revision>78</cp:revision>
  <dcterms:created xsi:type="dcterms:W3CDTF">2024-05-20T04:28:22Z</dcterms:created>
  <dcterms:modified xsi:type="dcterms:W3CDTF">2025-03-17T07:25:09Z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0x010100EA067D7E2F5427429A49C71EF67E597F</vt:lpwstr>
  </property>
  <property fmtid="{D5CDD505-2E9C-101B-9397-08002B2CF9AE}" pid="3" name="MediaServiceImageTags">
    <vt:lpwstr/>
  </property>
  <property fmtid="{D5CDD505-2E9C-101B-9397-08002B2CF9AE}" pid="4" name="Order">
    <vt:r8>32052700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